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3657600" cy="8229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131"/>
    <a:srgbClr val="9D1F63"/>
    <a:srgbClr val="EA7450"/>
    <a:srgbClr val="70941D"/>
    <a:srgbClr val="679FC7"/>
    <a:srgbClr val="EB74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46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" y="1346836"/>
            <a:ext cx="3108960" cy="2865120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322446"/>
            <a:ext cx="2743200" cy="1986914"/>
          </a:xfrm>
        </p:spPr>
        <p:txBody>
          <a:bodyPr/>
          <a:lstStyle>
            <a:lvl1pPr marL="0" indent="0" algn="ctr">
              <a:buNone/>
              <a:defRPr sz="960"/>
            </a:lvl1pPr>
            <a:lvl2pPr marL="182880" indent="0" algn="ctr">
              <a:buNone/>
              <a:defRPr sz="800"/>
            </a:lvl2pPr>
            <a:lvl3pPr marL="365760" indent="0" algn="ctr">
              <a:buNone/>
              <a:defRPr sz="720"/>
            </a:lvl3pPr>
            <a:lvl4pPr marL="548640" indent="0" algn="ctr">
              <a:buNone/>
              <a:defRPr sz="640"/>
            </a:lvl4pPr>
            <a:lvl5pPr marL="731520" indent="0" algn="ctr">
              <a:buNone/>
              <a:defRPr sz="640"/>
            </a:lvl5pPr>
            <a:lvl6pPr marL="914400" indent="0" algn="ctr">
              <a:buNone/>
              <a:defRPr sz="640"/>
            </a:lvl6pPr>
            <a:lvl7pPr marL="1097280" indent="0" algn="ctr">
              <a:buNone/>
              <a:defRPr sz="640"/>
            </a:lvl7pPr>
            <a:lvl8pPr marL="1280160" indent="0" algn="ctr">
              <a:buNone/>
              <a:defRPr sz="640"/>
            </a:lvl8pPr>
            <a:lvl9pPr marL="1463040" indent="0" algn="ctr">
              <a:buNone/>
              <a:defRPr sz="6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97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27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" y="438150"/>
            <a:ext cx="78867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" y="438150"/>
            <a:ext cx="232029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889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912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" y="2051688"/>
            <a:ext cx="3154680" cy="34232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" y="5507358"/>
            <a:ext cx="3154680" cy="1800224"/>
          </a:xfrm>
        </p:spPr>
        <p:txBody>
          <a:bodyPr/>
          <a:lstStyle>
            <a:lvl1pPr marL="0" indent="0">
              <a:buNone/>
              <a:defRPr sz="960">
                <a:solidFill>
                  <a:schemeClr val="tx1"/>
                </a:solidFill>
              </a:defRPr>
            </a:lvl1pPr>
            <a:lvl2pPr marL="18288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2pPr>
            <a:lvl3pPr marL="365760" indent="0">
              <a:buNone/>
              <a:defRPr sz="720">
                <a:solidFill>
                  <a:schemeClr val="tx1">
                    <a:tint val="75000"/>
                  </a:schemeClr>
                </a:solidFill>
              </a:defRPr>
            </a:lvl3pPr>
            <a:lvl4pPr marL="54864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4pPr>
            <a:lvl5pPr marL="73152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5pPr>
            <a:lvl6pPr marL="91440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6pPr>
            <a:lvl7pPr marL="109728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7pPr>
            <a:lvl8pPr marL="128016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8pPr>
            <a:lvl9pPr marL="146304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960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" y="2190750"/>
            <a:ext cx="155448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" y="2190750"/>
            <a:ext cx="155448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814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" y="438152"/>
            <a:ext cx="315468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7" y="2017396"/>
            <a:ext cx="1547336" cy="988694"/>
          </a:xfrm>
        </p:spPr>
        <p:txBody>
          <a:bodyPr anchor="b"/>
          <a:lstStyle>
            <a:lvl1pPr marL="0" indent="0">
              <a:buNone/>
              <a:defRPr sz="960" b="1"/>
            </a:lvl1pPr>
            <a:lvl2pPr marL="182880" indent="0">
              <a:buNone/>
              <a:defRPr sz="800" b="1"/>
            </a:lvl2pPr>
            <a:lvl3pPr marL="365760" indent="0">
              <a:buNone/>
              <a:defRPr sz="720" b="1"/>
            </a:lvl3pPr>
            <a:lvl4pPr marL="548640" indent="0">
              <a:buNone/>
              <a:defRPr sz="640" b="1"/>
            </a:lvl4pPr>
            <a:lvl5pPr marL="731520" indent="0">
              <a:buNone/>
              <a:defRPr sz="640" b="1"/>
            </a:lvl5pPr>
            <a:lvl6pPr marL="914400" indent="0">
              <a:buNone/>
              <a:defRPr sz="640" b="1"/>
            </a:lvl6pPr>
            <a:lvl7pPr marL="1097280" indent="0">
              <a:buNone/>
              <a:defRPr sz="640" b="1"/>
            </a:lvl7pPr>
            <a:lvl8pPr marL="1280160" indent="0">
              <a:buNone/>
              <a:defRPr sz="640" b="1"/>
            </a:lvl8pPr>
            <a:lvl9pPr marL="1463040" indent="0">
              <a:buNone/>
              <a:defRPr sz="6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7" y="3006090"/>
            <a:ext cx="154733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" y="2017396"/>
            <a:ext cx="1554956" cy="988694"/>
          </a:xfrm>
        </p:spPr>
        <p:txBody>
          <a:bodyPr anchor="b"/>
          <a:lstStyle>
            <a:lvl1pPr marL="0" indent="0">
              <a:buNone/>
              <a:defRPr sz="960" b="1"/>
            </a:lvl1pPr>
            <a:lvl2pPr marL="182880" indent="0">
              <a:buNone/>
              <a:defRPr sz="800" b="1"/>
            </a:lvl2pPr>
            <a:lvl3pPr marL="365760" indent="0">
              <a:buNone/>
              <a:defRPr sz="720" b="1"/>
            </a:lvl3pPr>
            <a:lvl4pPr marL="548640" indent="0">
              <a:buNone/>
              <a:defRPr sz="640" b="1"/>
            </a:lvl4pPr>
            <a:lvl5pPr marL="731520" indent="0">
              <a:buNone/>
              <a:defRPr sz="640" b="1"/>
            </a:lvl5pPr>
            <a:lvl6pPr marL="914400" indent="0">
              <a:buNone/>
              <a:defRPr sz="640" b="1"/>
            </a:lvl6pPr>
            <a:lvl7pPr marL="1097280" indent="0">
              <a:buNone/>
              <a:defRPr sz="640" b="1"/>
            </a:lvl7pPr>
            <a:lvl8pPr marL="1280160" indent="0">
              <a:buNone/>
              <a:defRPr sz="640" b="1"/>
            </a:lvl8pPr>
            <a:lvl9pPr marL="1463040" indent="0">
              <a:buNone/>
              <a:defRPr sz="6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" y="3006090"/>
            <a:ext cx="155495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404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00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794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7" y="548640"/>
            <a:ext cx="1179671" cy="1920240"/>
          </a:xfrm>
        </p:spPr>
        <p:txBody>
          <a:bodyPr anchor="b"/>
          <a:lstStyle>
            <a:lvl1pPr>
              <a:defRPr sz="12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6" y="1184912"/>
            <a:ext cx="1851660" cy="5848350"/>
          </a:xfrm>
        </p:spPr>
        <p:txBody>
          <a:bodyPr/>
          <a:lstStyle>
            <a:lvl1pPr>
              <a:defRPr sz="1280"/>
            </a:lvl1pPr>
            <a:lvl2pPr>
              <a:defRPr sz="1120"/>
            </a:lvl2pPr>
            <a:lvl3pPr>
              <a:defRPr sz="96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7" y="2468880"/>
            <a:ext cx="1179671" cy="4573906"/>
          </a:xfrm>
        </p:spPr>
        <p:txBody>
          <a:bodyPr/>
          <a:lstStyle>
            <a:lvl1pPr marL="0" indent="0">
              <a:buNone/>
              <a:defRPr sz="640"/>
            </a:lvl1pPr>
            <a:lvl2pPr marL="182880" indent="0">
              <a:buNone/>
              <a:defRPr sz="560"/>
            </a:lvl2pPr>
            <a:lvl3pPr marL="365760" indent="0">
              <a:buNone/>
              <a:defRPr sz="480"/>
            </a:lvl3pPr>
            <a:lvl4pPr marL="548640" indent="0">
              <a:buNone/>
              <a:defRPr sz="400"/>
            </a:lvl4pPr>
            <a:lvl5pPr marL="731520" indent="0">
              <a:buNone/>
              <a:defRPr sz="400"/>
            </a:lvl5pPr>
            <a:lvl6pPr marL="914400" indent="0">
              <a:buNone/>
              <a:defRPr sz="400"/>
            </a:lvl6pPr>
            <a:lvl7pPr marL="1097280" indent="0">
              <a:buNone/>
              <a:defRPr sz="400"/>
            </a:lvl7pPr>
            <a:lvl8pPr marL="1280160" indent="0">
              <a:buNone/>
              <a:defRPr sz="400"/>
            </a:lvl8pPr>
            <a:lvl9pPr marL="1463040" indent="0">
              <a:buNone/>
              <a:defRPr sz="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80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7" y="548640"/>
            <a:ext cx="1179671" cy="1920240"/>
          </a:xfrm>
        </p:spPr>
        <p:txBody>
          <a:bodyPr anchor="b"/>
          <a:lstStyle>
            <a:lvl1pPr>
              <a:defRPr sz="12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6" y="1184912"/>
            <a:ext cx="1851660" cy="5848350"/>
          </a:xfrm>
        </p:spPr>
        <p:txBody>
          <a:bodyPr anchor="t"/>
          <a:lstStyle>
            <a:lvl1pPr marL="0" indent="0">
              <a:buNone/>
              <a:defRPr sz="1280"/>
            </a:lvl1pPr>
            <a:lvl2pPr marL="182880" indent="0">
              <a:buNone/>
              <a:defRPr sz="1120"/>
            </a:lvl2pPr>
            <a:lvl3pPr marL="365760" indent="0">
              <a:buNone/>
              <a:defRPr sz="960"/>
            </a:lvl3pPr>
            <a:lvl4pPr marL="548640" indent="0">
              <a:buNone/>
              <a:defRPr sz="800"/>
            </a:lvl4pPr>
            <a:lvl5pPr marL="731520" indent="0">
              <a:buNone/>
              <a:defRPr sz="800"/>
            </a:lvl5pPr>
            <a:lvl6pPr marL="914400" indent="0">
              <a:buNone/>
              <a:defRPr sz="800"/>
            </a:lvl6pPr>
            <a:lvl7pPr marL="1097280" indent="0">
              <a:buNone/>
              <a:defRPr sz="800"/>
            </a:lvl7pPr>
            <a:lvl8pPr marL="1280160" indent="0">
              <a:buNone/>
              <a:defRPr sz="800"/>
            </a:lvl8pPr>
            <a:lvl9pPr marL="1463040" indent="0">
              <a:buNone/>
              <a:defRPr sz="8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7" y="2468880"/>
            <a:ext cx="1179671" cy="4573906"/>
          </a:xfrm>
        </p:spPr>
        <p:txBody>
          <a:bodyPr/>
          <a:lstStyle>
            <a:lvl1pPr marL="0" indent="0">
              <a:buNone/>
              <a:defRPr sz="640"/>
            </a:lvl1pPr>
            <a:lvl2pPr marL="182880" indent="0">
              <a:buNone/>
              <a:defRPr sz="560"/>
            </a:lvl2pPr>
            <a:lvl3pPr marL="365760" indent="0">
              <a:buNone/>
              <a:defRPr sz="480"/>
            </a:lvl3pPr>
            <a:lvl4pPr marL="548640" indent="0">
              <a:buNone/>
              <a:defRPr sz="400"/>
            </a:lvl4pPr>
            <a:lvl5pPr marL="731520" indent="0">
              <a:buNone/>
              <a:defRPr sz="400"/>
            </a:lvl5pPr>
            <a:lvl6pPr marL="914400" indent="0">
              <a:buNone/>
              <a:defRPr sz="400"/>
            </a:lvl6pPr>
            <a:lvl7pPr marL="1097280" indent="0">
              <a:buNone/>
              <a:defRPr sz="400"/>
            </a:lvl7pPr>
            <a:lvl8pPr marL="1280160" indent="0">
              <a:buNone/>
              <a:defRPr sz="400"/>
            </a:lvl8pPr>
            <a:lvl9pPr marL="1463040" indent="0">
              <a:buNone/>
              <a:defRPr sz="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0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" y="438152"/>
            <a:ext cx="315468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" y="2190750"/>
            <a:ext cx="315468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" y="7627622"/>
            <a:ext cx="8229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48667-A204-4033-A713-90007420D30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" y="7627622"/>
            <a:ext cx="12344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" y="7627622"/>
            <a:ext cx="8229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E641C-08FD-415F-B1D1-7AC06B760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3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65760" rtl="0" eaLnBrk="1" latinLnBrk="0" hangingPunct="1">
        <a:lnSpc>
          <a:spcPct val="90000"/>
        </a:lnSpc>
        <a:spcBef>
          <a:spcPct val="0"/>
        </a:spcBef>
        <a:buNone/>
        <a:defRPr sz="17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36576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12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5pPr>
      <a:lvl6pPr marL="100584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1pPr>
      <a:lvl2pPr marL="18288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6pPr>
      <a:lvl7pPr marL="109728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7pPr>
      <a:lvl8pPr marL="128016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8pPr>
      <a:lvl9pPr marL="146304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 rot="18135532">
            <a:off x="355267" y="2707328"/>
            <a:ext cx="395381" cy="76200"/>
          </a:xfrm>
          <a:prstGeom prst="rect">
            <a:avLst/>
          </a:prstGeom>
          <a:solidFill>
            <a:srgbClr val="EA7450"/>
          </a:solidFill>
          <a:ln>
            <a:solidFill>
              <a:srgbClr val="9D1F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" dirty="0"/>
          </a:p>
        </p:txBody>
      </p:sp>
      <p:sp>
        <p:nvSpPr>
          <p:cNvPr id="20" name="TextBox 19"/>
          <p:cNvSpPr txBox="1"/>
          <p:nvPr/>
        </p:nvSpPr>
        <p:spPr>
          <a:xfrm rot="18107769">
            <a:off x="319427" y="2676160"/>
            <a:ext cx="516188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" dirty="0"/>
              <a:t>1  2  3  4  5  6  7  8  9  10  11  12 </a:t>
            </a:r>
          </a:p>
          <a:p>
            <a:endParaRPr lang="en-US" sz="200" dirty="0"/>
          </a:p>
        </p:txBody>
      </p:sp>
      <p:grpSp>
        <p:nvGrpSpPr>
          <p:cNvPr id="2" name="Group 1"/>
          <p:cNvGrpSpPr/>
          <p:nvPr/>
        </p:nvGrpSpPr>
        <p:grpSpPr>
          <a:xfrm>
            <a:off x="220717" y="355479"/>
            <a:ext cx="2186236" cy="144529"/>
            <a:chOff x="-1972323" y="3840091"/>
            <a:chExt cx="4751070" cy="180975"/>
          </a:xfrm>
        </p:grpSpPr>
        <p:sp>
          <p:nvSpPr>
            <p:cNvPr id="8" name="Rectangle 7"/>
            <p:cNvSpPr/>
            <p:nvPr/>
          </p:nvSpPr>
          <p:spPr>
            <a:xfrm>
              <a:off x="-1972323" y="3840091"/>
              <a:ext cx="1428750" cy="180975"/>
            </a:xfrm>
            <a:prstGeom prst="rect">
              <a:avLst/>
            </a:prstGeom>
            <a:solidFill>
              <a:srgbClr val="679FC7"/>
            </a:solidFill>
            <a:ln w="12700" cap="flat" cmpd="sng" algn="ctr">
              <a:solidFill>
                <a:srgbClr val="679FC7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-326403" y="3840091"/>
              <a:ext cx="1428750" cy="180975"/>
            </a:xfrm>
            <a:prstGeom prst="rect">
              <a:avLst/>
            </a:prstGeom>
            <a:solidFill>
              <a:srgbClr val="C94C15"/>
            </a:solidFill>
            <a:ln w="12700" cap="flat" cmpd="sng" algn="ctr">
              <a:solidFill>
                <a:srgbClr val="C94C15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349997" y="3840091"/>
              <a:ext cx="1428750" cy="180975"/>
            </a:xfrm>
            <a:prstGeom prst="rect">
              <a:avLst/>
            </a:prstGeom>
            <a:solidFill>
              <a:srgbClr val="70941D"/>
            </a:solidFill>
            <a:ln w="12700" cap="flat" cmpd="sng" algn="ctr">
              <a:solidFill>
                <a:srgbClr val="70941D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20717" y="597620"/>
            <a:ext cx="218623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9D1F63"/>
                </a:solidFill>
              </a:rPr>
              <a:t>Mall Walking Benefits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9311" y="5518933"/>
            <a:ext cx="3260550" cy="2442753"/>
            <a:chOff x="211733" y="5516361"/>
            <a:chExt cx="3260550" cy="2442753"/>
          </a:xfrm>
        </p:grpSpPr>
        <p:sp>
          <p:nvSpPr>
            <p:cNvPr id="14" name="TextBox 13"/>
            <p:cNvSpPr txBox="1"/>
            <p:nvPr/>
          </p:nvSpPr>
          <p:spPr>
            <a:xfrm>
              <a:off x="211733" y="6620286"/>
              <a:ext cx="1893379" cy="1338828"/>
            </a:xfrm>
            <a:prstGeom prst="rect">
              <a:avLst/>
            </a:prstGeom>
            <a:noFill/>
            <a:ln w="28575">
              <a:solidFill>
                <a:srgbClr val="FFC13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" dirty="0">
                  <a:latin typeface="Franklin Gothic Book" panose="020B0503020102020204" pitchFamily="34" charset="0"/>
                </a:rPr>
                <a:t>Joining a walking group is a great opportunity to meet new people and can increase your likelihood of continuing to be active.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7728" y="5516361"/>
              <a:ext cx="3244555" cy="954107"/>
            </a:xfrm>
            <a:prstGeom prst="rect">
              <a:avLst/>
            </a:prstGeom>
            <a:noFill/>
            <a:ln w="28575">
              <a:solidFill>
                <a:srgbClr val="9D1F63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Franklin Gothic Book" panose="020B0503020102020204" pitchFamily="34" charset="0"/>
                </a:rPr>
                <a:t>Walking is a great way to achieve low-impact exercise at any age or fitness level. All you need is comfortable walking shoes.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84083" y="276999"/>
            <a:ext cx="3489434" cy="7834506"/>
          </a:xfrm>
          <a:prstGeom prst="rect">
            <a:avLst/>
          </a:prstGeom>
          <a:noFill/>
          <a:ln w="28575">
            <a:solidFill>
              <a:srgbClr val="679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>
            <a:stCxn id="18" idx="1"/>
            <a:endCxn id="18" idx="1"/>
          </p:cNvCxnSpPr>
          <p:nvPr/>
        </p:nvCxnSpPr>
        <p:spPr>
          <a:xfrm>
            <a:off x="447441" y="291260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217738" y="1082453"/>
            <a:ext cx="3222123" cy="2177519"/>
            <a:chOff x="220717" y="1081652"/>
            <a:chExt cx="3222123" cy="2067871"/>
          </a:xfrm>
        </p:grpSpPr>
        <p:sp>
          <p:nvSpPr>
            <p:cNvPr id="16" name="TextBox 15"/>
            <p:cNvSpPr txBox="1"/>
            <p:nvPr/>
          </p:nvSpPr>
          <p:spPr>
            <a:xfrm>
              <a:off x="220717" y="1081652"/>
              <a:ext cx="3222123" cy="2067871"/>
            </a:xfrm>
            <a:prstGeom prst="rect">
              <a:avLst/>
            </a:prstGeom>
            <a:noFill/>
            <a:ln w="28575">
              <a:solidFill>
                <a:srgbClr val="70941D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350" dirty="0">
                  <a:latin typeface="Franklin Gothic Book" panose="020B0503020102020204" pitchFamily="34" charset="0"/>
                </a:rPr>
                <a:t>The Centers for Disease Control and Prevention recommends getting at least 150 minutes of brisk walking a week. Walking has many health benefits including:</a:t>
              </a:r>
            </a:p>
            <a:p>
              <a:pPr marL="461963"/>
              <a:r>
                <a:rPr lang="en-US" sz="1350" dirty="0">
                  <a:latin typeface="Franklin Gothic Book" panose="020B0503020102020204" pitchFamily="34" charset="0"/>
                </a:rPr>
                <a:t>Improving heart health</a:t>
              </a:r>
            </a:p>
            <a:p>
              <a:endParaRPr lang="en-US" sz="1350" dirty="0">
                <a:latin typeface="Franklin Gothic Book" panose="020B0503020102020204" pitchFamily="34" charset="0"/>
              </a:endParaRPr>
            </a:p>
            <a:p>
              <a:pPr indent="457200"/>
              <a:r>
                <a:rPr lang="en-US" sz="1350" dirty="0">
                  <a:latin typeface="Franklin Gothic Book" panose="020B0503020102020204" pitchFamily="34" charset="0"/>
                </a:rPr>
                <a:t>Burning calories and losing weight</a:t>
              </a:r>
            </a:p>
            <a:p>
              <a:endParaRPr lang="en-US" sz="1350" dirty="0">
                <a:latin typeface="Franklin Gothic Book" panose="020B0503020102020204" pitchFamily="34" charset="0"/>
              </a:endParaRPr>
            </a:p>
            <a:p>
              <a:pPr marL="461963"/>
              <a:r>
                <a:rPr lang="en-US" sz="1350" dirty="0">
                  <a:latin typeface="Franklin Gothic Book" panose="020B0503020102020204" pitchFamily="34" charset="0"/>
                </a:rPr>
                <a:t>Increasing energy </a:t>
              </a:r>
              <a:r>
                <a:rPr lang="en-US" sz="1400" dirty="0">
                  <a:latin typeface="Franklin Gothic Book" panose="020B0503020102020204" pitchFamily="34" charset="0"/>
                </a:rPr>
                <a:t>and lifting mood</a:t>
              </a:r>
            </a:p>
          </p:txBody>
        </p:sp>
        <p:sp>
          <p:nvSpPr>
            <p:cNvPr id="5" name="Heart 4"/>
            <p:cNvSpPr/>
            <p:nvPr/>
          </p:nvSpPr>
          <p:spPr>
            <a:xfrm rot="19715717">
              <a:off x="406719" y="2138050"/>
              <a:ext cx="291403" cy="253200"/>
            </a:xfrm>
            <a:prstGeom prst="heart">
              <a:avLst/>
            </a:prstGeom>
            <a:solidFill>
              <a:srgbClr val="9D1F63"/>
            </a:solidFill>
            <a:ln>
              <a:solidFill>
                <a:srgbClr val="9D1F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Smiley Face 11"/>
            <p:cNvSpPr/>
            <p:nvPr/>
          </p:nvSpPr>
          <p:spPr>
            <a:xfrm>
              <a:off x="397667" y="2864208"/>
              <a:ext cx="268769" cy="259318"/>
            </a:xfrm>
            <a:prstGeom prst="smileyFace">
              <a:avLst/>
            </a:prstGeom>
            <a:solidFill>
              <a:srgbClr val="FFC131"/>
            </a:solidFill>
            <a:ln>
              <a:solidFill>
                <a:srgbClr val="9D1F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 rot="18091629">
              <a:off x="273955" y="2606621"/>
              <a:ext cx="516188" cy="123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" dirty="0"/>
                <a:t>I   </a:t>
              </a:r>
              <a:r>
                <a:rPr lang="en-US" sz="200" dirty="0" err="1"/>
                <a:t>I</a:t>
              </a:r>
              <a:r>
                <a:rPr lang="en-US" sz="200" dirty="0"/>
                <a:t>    </a:t>
              </a:r>
              <a:r>
                <a:rPr lang="en-US" sz="200" dirty="0" err="1"/>
                <a:t>I</a:t>
              </a:r>
              <a:r>
                <a:rPr lang="en-US" sz="200" dirty="0"/>
                <a:t>   </a:t>
              </a:r>
              <a:r>
                <a:rPr lang="en-US" sz="200" dirty="0" err="1"/>
                <a:t>I</a:t>
              </a:r>
              <a:r>
                <a:rPr lang="en-US" sz="200" dirty="0"/>
                <a:t>   </a:t>
              </a:r>
              <a:r>
                <a:rPr lang="en-US" sz="200" dirty="0" err="1"/>
                <a:t>I</a:t>
              </a:r>
              <a:r>
                <a:rPr lang="en-US" sz="200" dirty="0"/>
                <a:t>   </a:t>
              </a:r>
              <a:r>
                <a:rPr lang="en-US" sz="200" dirty="0" err="1"/>
                <a:t>I</a:t>
              </a:r>
              <a:r>
                <a:rPr lang="en-US" sz="200" dirty="0"/>
                <a:t>   </a:t>
              </a:r>
              <a:r>
                <a:rPr lang="en-US" sz="200" dirty="0" err="1"/>
                <a:t>I</a:t>
              </a:r>
              <a:r>
                <a:rPr lang="en-US" sz="200" dirty="0"/>
                <a:t>   </a:t>
              </a:r>
              <a:r>
                <a:rPr lang="en-US" sz="200" dirty="0" err="1"/>
                <a:t>I</a:t>
              </a:r>
              <a:r>
                <a:rPr lang="en-US" sz="200" dirty="0"/>
                <a:t>   </a:t>
              </a:r>
              <a:r>
                <a:rPr lang="en-US" sz="200" dirty="0" err="1"/>
                <a:t>I</a:t>
              </a:r>
              <a:r>
                <a:rPr lang="en-US" sz="200" dirty="0"/>
                <a:t>    </a:t>
              </a:r>
              <a:r>
                <a:rPr lang="en-US" sz="200" dirty="0" err="1"/>
                <a:t>I</a:t>
              </a:r>
              <a:r>
                <a:rPr lang="en-US" sz="200" dirty="0"/>
                <a:t>     </a:t>
              </a:r>
              <a:r>
                <a:rPr lang="en-US" sz="200" dirty="0" err="1"/>
                <a:t>I</a:t>
              </a:r>
              <a:r>
                <a:rPr lang="en-US" sz="200" dirty="0"/>
                <a:t>     </a:t>
              </a:r>
              <a:r>
                <a:rPr lang="en-US" sz="200" dirty="0" err="1"/>
                <a:t>I</a:t>
              </a:r>
              <a:r>
                <a:rPr lang="en-US" sz="200" dirty="0"/>
                <a:t> </a:t>
              </a:r>
            </a:p>
          </p:txBody>
        </p:sp>
      </p:grp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5" t="11283" r="19828" b="5271"/>
          <a:stretch/>
        </p:blipFill>
        <p:spPr>
          <a:xfrm>
            <a:off x="2132122" y="6613611"/>
            <a:ext cx="1351176" cy="13849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53" y="321504"/>
            <a:ext cx="950453" cy="7178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6902" y="3967295"/>
            <a:ext cx="2763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[INSERT PICTURE OF YOUR MALL HERE]</a:t>
            </a:r>
          </a:p>
        </p:txBody>
      </p:sp>
    </p:spTree>
    <p:extLst>
      <p:ext uri="{BB962C8B-B14F-4D97-AF65-F5344CB8AC3E}">
        <p14:creationId xmlns:p14="http://schemas.microsoft.com/office/powerpoint/2010/main" val="377447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40573">
            <a:off x="249481" y="4868785"/>
            <a:ext cx="921077" cy="81462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40573">
            <a:off x="2639510" y="4859399"/>
            <a:ext cx="918662" cy="81248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3" r="13127"/>
          <a:stretch/>
        </p:blipFill>
        <p:spPr>
          <a:xfrm>
            <a:off x="2262449" y="927435"/>
            <a:ext cx="1263957" cy="1231034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20717" y="6844240"/>
            <a:ext cx="3178273" cy="1176368"/>
            <a:chOff x="220717" y="6844240"/>
            <a:chExt cx="3178273" cy="1176368"/>
          </a:xfrm>
        </p:grpSpPr>
        <p:sp>
          <p:nvSpPr>
            <p:cNvPr id="2" name="Rectangle 1"/>
            <p:cNvSpPr/>
            <p:nvPr/>
          </p:nvSpPr>
          <p:spPr>
            <a:xfrm>
              <a:off x="220717" y="6844240"/>
              <a:ext cx="3168747" cy="1156011"/>
            </a:xfrm>
            <a:prstGeom prst="rect">
              <a:avLst/>
            </a:prstGeom>
            <a:noFill/>
            <a:ln w="28575">
              <a:solidFill>
                <a:srgbClr val="7094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B744F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68133" y="6851057"/>
              <a:ext cx="313085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Franklin Gothic Book" panose="020B0503020102020204" pitchFamily="34" charset="0"/>
                </a:rPr>
                <a:t>Don’t forget to like Active Iowa on Facebook and check out our website [</a:t>
              </a:r>
              <a:r>
                <a:rPr lang="en-US" sz="1400" b="1" dirty="0">
                  <a:latin typeface="Franklin Gothic Book" panose="020B0503020102020204" pitchFamily="34" charset="0"/>
                </a:rPr>
                <a:t>WEBSITE URL] </a:t>
              </a:r>
              <a:r>
                <a:rPr lang="en-US" sz="1400" dirty="0">
                  <a:latin typeface="Franklin Gothic Book" panose="020B0503020102020204" pitchFamily="34" charset="0"/>
                </a:rPr>
                <a:t>to find the most up to date information on our free physical activity opportunities! </a:t>
              </a:r>
              <a:endParaRPr lang="en-US" sz="1400" dirty="0">
                <a:solidFill>
                  <a:srgbClr val="FFC131"/>
                </a:solidFill>
                <a:latin typeface="Franklin Gothic Book" panose="020B05030201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15717" y="241738"/>
            <a:ext cx="2186236" cy="144529"/>
            <a:chOff x="-1972323" y="3840091"/>
            <a:chExt cx="4751070" cy="180975"/>
          </a:xfrm>
        </p:grpSpPr>
        <p:sp>
          <p:nvSpPr>
            <p:cNvPr id="5" name="Rectangle 4"/>
            <p:cNvSpPr/>
            <p:nvPr/>
          </p:nvSpPr>
          <p:spPr>
            <a:xfrm>
              <a:off x="-1972323" y="3840091"/>
              <a:ext cx="1428750" cy="180975"/>
            </a:xfrm>
            <a:prstGeom prst="rect">
              <a:avLst/>
            </a:prstGeom>
            <a:solidFill>
              <a:srgbClr val="679FC7"/>
            </a:solidFill>
            <a:ln w="12700" cap="flat" cmpd="sng" algn="ctr">
              <a:solidFill>
                <a:srgbClr val="679FC7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-326403" y="3840091"/>
              <a:ext cx="1428750" cy="180975"/>
            </a:xfrm>
            <a:prstGeom prst="rect">
              <a:avLst/>
            </a:prstGeom>
            <a:solidFill>
              <a:srgbClr val="C94C15"/>
            </a:solidFill>
            <a:ln w="12700" cap="flat" cmpd="sng" algn="ctr">
              <a:solidFill>
                <a:srgbClr val="C94C15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349997" y="3840091"/>
              <a:ext cx="1428750" cy="180975"/>
            </a:xfrm>
            <a:prstGeom prst="rect">
              <a:avLst/>
            </a:prstGeom>
            <a:solidFill>
              <a:srgbClr val="70941D"/>
            </a:solidFill>
            <a:ln w="12700" cap="flat" cmpd="sng" algn="ctr">
              <a:solidFill>
                <a:srgbClr val="70941D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84083" y="115078"/>
            <a:ext cx="3489434" cy="7996427"/>
          </a:xfrm>
          <a:prstGeom prst="rect">
            <a:avLst/>
          </a:prstGeom>
          <a:noFill/>
          <a:ln w="28575">
            <a:solidFill>
              <a:srgbClr val="679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34130" y="2211727"/>
            <a:ext cx="3178273" cy="2462213"/>
          </a:xfrm>
          <a:prstGeom prst="rect">
            <a:avLst/>
          </a:prstGeom>
          <a:noFill/>
          <a:ln w="28575">
            <a:solidFill>
              <a:srgbClr val="FFC131"/>
            </a:solidFill>
          </a:ln>
        </p:spPr>
        <p:txBody>
          <a:bodyPr wrap="square" rtlCol="0">
            <a:spAutoFit/>
          </a:bodyPr>
          <a:lstStyle/>
          <a:p>
            <a:pPr marL="114300" indent="-114300">
              <a:buFont typeface="Wingdings" panose="05000000000000000000" pitchFamily="2" charset="2"/>
              <a:buChar char="§"/>
            </a:pPr>
            <a:r>
              <a:rPr lang="en-US" sz="1400" dirty="0">
                <a:latin typeface="Franklin Gothic Book" panose="020B0503020102020204" pitchFamily="34" charset="0"/>
              </a:rPr>
              <a:t>Mall Walking is </a:t>
            </a:r>
            <a:r>
              <a:rPr lang="en-US" sz="1400" b="1" u="sng" dirty="0">
                <a:latin typeface="Franklin Gothic Book" panose="020B0503020102020204" pitchFamily="34" charset="0"/>
              </a:rPr>
              <a:t>FREE</a:t>
            </a:r>
            <a:r>
              <a:rPr lang="en-US" sz="1400" dirty="0">
                <a:latin typeface="Franklin Gothic Book" panose="020B0503020102020204" pitchFamily="34" charset="0"/>
              </a:rPr>
              <a:t>, meaning no monthly charges or hidden fees.</a:t>
            </a:r>
          </a:p>
          <a:p>
            <a:pPr marL="114300" indent="-114300">
              <a:buFont typeface="Wingdings" panose="05000000000000000000" pitchFamily="2" charset="2"/>
              <a:buChar char="§"/>
            </a:pPr>
            <a:r>
              <a:rPr lang="en-US" sz="1400" dirty="0">
                <a:latin typeface="Franklin Gothic Book" panose="020B0503020102020204" pitchFamily="34" charset="0"/>
              </a:rPr>
              <a:t>You can create your own walking pattern that fits your schedule and needs.</a:t>
            </a:r>
          </a:p>
          <a:p>
            <a:pPr marL="114300" indent="-114300">
              <a:buFont typeface="Wingdings" panose="05000000000000000000" pitchFamily="2" charset="2"/>
              <a:buChar char="§"/>
            </a:pPr>
            <a:r>
              <a:rPr lang="en-US" sz="1400" dirty="0">
                <a:latin typeface="Franklin Gothic Book" panose="020B0503020102020204" pitchFamily="34" charset="0"/>
              </a:rPr>
              <a:t>You can exercise within the comfort of a climate-controlled environment.  No more days walking in the rain, snow, heat, or humidity.</a:t>
            </a:r>
          </a:p>
          <a:p>
            <a:pPr marL="114300" indent="-114300">
              <a:buFont typeface="Wingdings" panose="05000000000000000000" pitchFamily="2" charset="2"/>
              <a:buChar char="§"/>
            </a:pPr>
            <a:r>
              <a:rPr lang="en-US" sz="1400" dirty="0">
                <a:latin typeface="Franklin Gothic Book" panose="020B0503020102020204" pitchFamily="34" charset="0"/>
              </a:rPr>
              <a:t>There is level ground that reduces the chance of injury or having a fall.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1191" y="5979023"/>
            <a:ext cx="3178273" cy="738664"/>
          </a:xfrm>
          <a:prstGeom prst="rect">
            <a:avLst/>
          </a:prstGeom>
          <a:noFill/>
          <a:ln w="28575">
            <a:solidFill>
              <a:srgbClr val="9D1F6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Franklin Gothic Book" panose="020B0503020102020204" pitchFamily="34" charset="0"/>
              </a:rPr>
              <a:t>Register for Active Iowa Mall Walking Club at </a:t>
            </a:r>
            <a:r>
              <a:rPr lang="en-US" sz="1400" b="1" dirty="0">
                <a:latin typeface="Franklin Gothic Book" panose="020B0503020102020204" pitchFamily="34" charset="0"/>
              </a:rPr>
              <a:t>[MALL NAME]! </a:t>
            </a:r>
            <a:r>
              <a:rPr lang="en-US" sz="1400" dirty="0">
                <a:latin typeface="Franklin Gothic Book" panose="020B0503020102020204" pitchFamily="34" charset="0"/>
              </a:rPr>
              <a:t>Forms can be found at </a:t>
            </a:r>
            <a:r>
              <a:rPr lang="en-US" sz="1400" b="1" dirty="0">
                <a:latin typeface="Franklin Gothic Book" panose="020B0503020102020204" pitchFamily="34" charset="0"/>
              </a:rPr>
              <a:t>[INSERT LOCATION.]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26" y="4780951"/>
            <a:ext cx="1454070" cy="9693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40" y="900143"/>
            <a:ext cx="1237310" cy="1237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47" y="927435"/>
            <a:ext cx="783803" cy="12148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6F81723-C0B9-F27F-8E3A-20A1FBB9C040}"/>
              </a:ext>
            </a:extLst>
          </p:cNvPr>
          <p:cNvSpPr/>
          <p:nvPr/>
        </p:nvSpPr>
        <p:spPr>
          <a:xfrm>
            <a:off x="2615910" y="241737"/>
            <a:ext cx="657449" cy="144529"/>
          </a:xfrm>
          <a:prstGeom prst="rect">
            <a:avLst/>
          </a:prstGeom>
          <a:solidFill>
            <a:srgbClr val="679FC7"/>
          </a:solidFill>
          <a:ln w="12700" cap="flat" cmpd="sng" algn="ctr">
            <a:solidFill>
              <a:srgbClr val="679FC7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235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802</TotalTime>
  <Words>242</Words>
  <Application>Microsoft Macintosh PowerPoint</Application>
  <PresentationFormat>Custom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Franklin Gothic Book</vt:lpstr>
      <vt:lpstr>Wingdings</vt:lpstr>
      <vt:lpstr>Office Theme</vt:lpstr>
      <vt:lpstr>PowerPoint Presentation</vt:lpstr>
      <vt:lpstr>PowerPoint Presentation</vt:lpstr>
    </vt:vector>
  </TitlesOfParts>
  <Company>University of Iowa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Worth, Wensday</dc:creator>
  <cp:lastModifiedBy>Gant, Melissa</cp:lastModifiedBy>
  <cp:revision>117</cp:revision>
  <dcterms:created xsi:type="dcterms:W3CDTF">2016-10-21T15:14:36Z</dcterms:created>
  <dcterms:modified xsi:type="dcterms:W3CDTF">2023-08-15T18:06:48Z</dcterms:modified>
</cp:coreProperties>
</file>